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71" r:id="rId4"/>
    <p:sldId id="273" r:id="rId5"/>
    <p:sldId id="258" r:id="rId6"/>
    <p:sldId id="263" r:id="rId7"/>
    <p:sldId id="261" r:id="rId8"/>
    <p:sldId id="272" r:id="rId9"/>
    <p:sldId id="266" r:id="rId10"/>
    <p:sldId id="256" r:id="rId11"/>
    <p:sldId id="262" r:id="rId12"/>
    <p:sldId id="268" r:id="rId13"/>
    <p:sldId id="269" r:id="rId14"/>
    <p:sldId id="267" r:id="rId15"/>
    <p:sldId id="25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vira%20Emerson\Desktop\SSRA\Enrollment\08-09%20Enrollment\SY2008-09%20AYP%20by%20School%20Distric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vira%20Emerson\Desktop\SSRA\Enrollment\08-09%20Enrollment\SY2008-09%20AYP%20by%20School%20Distric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vira%20Emerson\Desktop\SSRA\AYP%20Info\BIE%20AYP%2008\BIE.AYP.09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Sheet1!$A$2:$A$5</c:f>
              <c:strCache>
                <c:ptCount val="4"/>
                <c:pt idx="0">
                  <c:v>Arizona</c:v>
                </c:pt>
                <c:pt idx="1">
                  <c:v>New Mexico</c:v>
                </c:pt>
                <c:pt idx="2">
                  <c:v>Utah</c:v>
                </c:pt>
                <c:pt idx="3">
                  <c:v>BIE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0.43000000000000038</c:v>
                </c:pt>
                <c:pt idx="2">
                  <c:v>3.0000000000000002E-2</c:v>
                </c:pt>
                <c:pt idx="3">
                  <c:v>0.19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Tri-State (Public Schools)</c:v>
                </c:pt>
                <c:pt idx="1">
                  <c:v>BIE Schools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On Navajo Nation Met AYP</a:t>
            </a:r>
            <a:endParaRPr lang="en-US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458610942862921"/>
          <c:y val="0.21720330566787294"/>
          <c:w val="0.80374722390470499"/>
          <c:h val="0.63505001064056332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Sheet1!$A$23:$A$26</c:f>
              <c:strCache>
                <c:ptCount val="4"/>
                <c:pt idx="0">
                  <c:v>Arizona</c:v>
                </c:pt>
                <c:pt idx="1">
                  <c:v>New Mexico</c:v>
                </c:pt>
                <c:pt idx="2">
                  <c:v>Utah</c:v>
                </c:pt>
                <c:pt idx="3">
                  <c:v>OIEP-BIE</c:v>
                </c:pt>
              </c:strCache>
            </c:strRef>
          </c:cat>
          <c:val>
            <c:numRef>
              <c:f>Sheet1!$B$23:$B$26</c:f>
              <c:numCache>
                <c:formatCode>0.0%</c:formatCode>
                <c:ptCount val="4"/>
                <c:pt idx="0">
                  <c:v>0.39130434782608753</c:v>
                </c:pt>
                <c:pt idx="1">
                  <c:v>0.1111111111111112</c:v>
                </c:pt>
                <c:pt idx="2">
                  <c:v>0.8</c:v>
                </c:pt>
                <c:pt idx="3">
                  <c:v>0.35000000000000031</c:v>
                </c:pt>
              </c:numCache>
            </c:numRef>
          </c:val>
        </c:ser>
        <c:axId val="43045248"/>
        <c:axId val="43048320"/>
      </c:barChart>
      <c:catAx>
        <c:axId val="43045248"/>
        <c:scaling>
          <c:orientation val="minMax"/>
        </c:scaling>
        <c:axPos val="b"/>
        <c:tickLblPos val="nextTo"/>
        <c:crossAx val="43048320"/>
        <c:crosses val="autoZero"/>
        <c:auto val="1"/>
        <c:lblAlgn val="ctr"/>
        <c:lblOffset val="100"/>
      </c:catAx>
      <c:valAx>
        <c:axId val="43048320"/>
        <c:scaling>
          <c:orientation val="minMax"/>
        </c:scaling>
        <c:axPos val="l"/>
        <c:majorGridlines/>
        <c:numFmt formatCode="0.0%" sourceLinked="1"/>
        <c:tickLblPos val="nextTo"/>
        <c:crossAx val="43045248"/>
        <c:crosses val="autoZero"/>
        <c:crossBetween val="between"/>
        <c:majorUnit val="0.2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Off Navajo </a:t>
            </a:r>
            <a:r>
              <a:rPr lang="en-US" dirty="0" err="1" smtClean="0"/>
              <a:t>Navajo</a:t>
            </a:r>
            <a:r>
              <a:rPr lang="en-US" dirty="0" smtClean="0"/>
              <a:t> Met AYP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Sheet1!$A$56:$A$58</c:f>
              <c:strCache>
                <c:ptCount val="3"/>
                <c:pt idx="0">
                  <c:v>Arizona</c:v>
                </c:pt>
                <c:pt idx="1">
                  <c:v>New Mexico</c:v>
                </c:pt>
                <c:pt idx="2">
                  <c:v>Utah</c:v>
                </c:pt>
              </c:strCache>
            </c:strRef>
          </c:cat>
          <c:val>
            <c:numRef>
              <c:f>Sheet1!$B$56:$B$58</c:f>
              <c:numCache>
                <c:formatCode>0.0%</c:formatCode>
                <c:ptCount val="3"/>
                <c:pt idx="0">
                  <c:v>0.75862068965517415</c:v>
                </c:pt>
                <c:pt idx="1">
                  <c:v>0.1111111111111111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axId val="37608448"/>
        <c:axId val="37626624"/>
      </c:barChart>
      <c:catAx>
        <c:axId val="37608448"/>
        <c:scaling>
          <c:orientation val="minMax"/>
        </c:scaling>
        <c:axPos val="b"/>
        <c:tickLblPos val="nextTo"/>
        <c:crossAx val="37626624"/>
        <c:crosses val="autoZero"/>
        <c:auto val="1"/>
        <c:lblAlgn val="ctr"/>
        <c:lblOffset val="100"/>
      </c:catAx>
      <c:valAx>
        <c:axId val="37626624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37608448"/>
        <c:crosses val="autoZero"/>
        <c:crossBetween val="between"/>
        <c:majorUnit val="0.2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Sheet3!$B$10:$H$10</c:f>
              <c:strCache>
                <c:ptCount val="7"/>
                <c:pt idx="0">
                  <c:v>0 Year</c:v>
                </c:pt>
                <c:pt idx="1">
                  <c:v>1 Year</c:v>
                </c:pt>
                <c:pt idx="2">
                  <c:v>2 Year</c:v>
                </c:pt>
                <c:pt idx="3">
                  <c:v>3 Year</c:v>
                </c:pt>
                <c:pt idx="4">
                  <c:v>4 Year</c:v>
                </c:pt>
                <c:pt idx="5">
                  <c:v>5 Year</c:v>
                </c:pt>
                <c:pt idx="6">
                  <c:v>6 Year</c:v>
                </c:pt>
              </c:strCache>
            </c:strRef>
          </c:cat>
          <c:val>
            <c:numRef>
              <c:f>Sheet3!$B$12:$H$12</c:f>
              <c:numCache>
                <c:formatCode>0.0%</c:formatCode>
                <c:ptCount val="7"/>
                <c:pt idx="0">
                  <c:v>0.33333333333333331</c:v>
                </c:pt>
                <c:pt idx="1">
                  <c:v>0.2166666666666667</c:v>
                </c:pt>
                <c:pt idx="2">
                  <c:v>1.6666666666666691E-2</c:v>
                </c:pt>
                <c:pt idx="3">
                  <c:v>8.3333333333333343E-2</c:v>
                </c:pt>
                <c:pt idx="4">
                  <c:v>0.05</c:v>
                </c:pt>
                <c:pt idx="5">
                  <c:v>0.13333333333333341</c:v>
                </c:pt>
                <c:pt idx="6">
                  <c:v>0.16666666666666666</c:v>
                </c:pt>
              </c:numCache>
            </c:numRef>
          </c:val>
        </c:ser>
        <c:dLbls>
          <c:showVal val="1"/>
        </c:dLbls>
        <c:axId val="37955072"/>
        <c:axId val="37956608"/>
      </c:barChart>
      <c:catAx>
        <c:axId val="37955072"/>
        <c:scaling>
          <c:orientation val="minMax"/>
        </c:scaling>
        <c:axPos val="b"/>
        <c:tickLblPos val="nextTo"/>
        <c:crossAx val="37956608"/>
        <c:crosses val="autoZero"/>
        <c:auto val="1"/>
        <c:lblAlgn val="ctr"/>
        <c:lblOffset val="100"/>
      </c:catAx>
      <c:valAx>
        <c:axId val="37956608"/>
        <c:scaling>
          <c:orientation val="minMax"/>
        </c:scaling>
        <c:axPos val="l"/>
        <c:majorGridlines/>
        <c:numFmt formatCode="0.0%" sourceLinked="1"/>
        <c:tickLblPos val="nextTo"/>
        <c:crossAx val="37955072"/>
        <c:crosses val="autoZero"/>
        <c:crossBetween val="between"/>
      </c:valAx>
    </c:plotArea>
    <c:plotVisOnly val="1"/>
  </c:chart>
  <c:spPr>
    <a:ln>
      <a:solidFill>
        <a:schemeClr val="accent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50962379702516E-2"/>
          <c:y val="0.10677739501312336"/>
          <c:w val="0.91335181539807775"/>
          <c:h val="0.7807572588582675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BIE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500000000000006E-2"/>
                  <c:y val="-4.9479166666666657E-2"/>
                </c:manualLayout>
              </c:layout>
              <c:showVal val="1"/>
            </c:dLbl>
            <c:dLbl>
              <c:idx val="1"/>
              <c:layout>
                <c:manualLayout>
                  <c:x val="-3.333333333333334E-2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-2.777777777777795E-2"/>
                  <c:y val="-3.125E-2"/>
                </c:manualLayout>
              </c:layout>
              <c:showVal val="1"/>
            </c:dLbl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9.9300000000000041E-2</c:v>
                </c:pt>
                <c:pt idx="1">
                  <c:v>8.3200000000000024E-2</c:v>
                </c:pt>
                <c:pt idx="2">
                  <c:v>9.7600000000000006E-2</c:v>
                </c:pt>
                <c:pt idx="3">
                  <c:v>8.0800000000000025E-2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Arizona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000000000000039E-2"/>
                  <c:y val="-2.343750000000001E-2"/>
                </c:manualLayout>
              </c:layout>
              <c:showVal val="1"/>
            </c:dLbl>
            <c:dLbl>
              <c:idx val="1"/>
              <c:layout>
                <c:manualLayout>
                  <c:x val="-4.5833333333333524E-2"/>
                  <c:y val="3.3854166666666671E-2"/>
                </c:manualLayout>
              </c:layout>
              <c:showVal val="1"/>
            </c:dLbl>
            <c:dLbl>
              <c:idx val="2"/>
              <c:layout>
                <c:manualLayout>
                  <c:x val="-2.3611111111111163E-2"/>
                  <c:y val="2.6041666666666748E-2"/>
                </c:manualLayout>
              </c:layout>
              <c:showVal val="1"/>
            </c:dLbl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6.4000000000000112E-2</c:v>
                </c:pt>
                <c:pt idx="1">
                  <c:v>4.2000000000000023E-2</c:v>
                </c:pt>
                <c:pt idx="2">
                  <c:v>3.5999999999999997E-2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Utah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2.0833333333333405E-2"/>
                </c:manualLayout>
              </c:layout>
              <c:showVal val="1"/>
            </c:dLbl>
            <c:dLbl>
              <c:idx val="1"/>
              <c:layout>
                <c:manualLayout>
                  <c:x val="-2.9166666666666667E-2"/>
                  <c:y val="-3.6458333333333336E-2"/>
                </c:manualLayout>
              </c:layout>
              <c:showVal val="1"/>
            </c:dLbl>
            <c:dLbl>
              <c:idx val="2"/>
              <c:layout>
                <c:manualLayout>
                  <c:x val="-8.3333333333333367E-3"/>
                  <c:y val="-2.0833333333333405E-2"/>
                </c:manualLayout>
              </c:layout>
              <c:showVal val="1"/>
            </c:dLbl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 formatCode="0%">
                  <c:v>4.0000000000000022E-2</c:v>
                </c:pt>
                <c:pt idx="1">
                  <c:v>4.5000000000000012E-2</c:v>
                </c:pt>
                <c:pt idx="2">
                  <c:v>3.7999999999999999E-2</c:v>
                </c:pt>
                <c:pt idx="3">
                  <c:v>3.3000000000000002E-2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Mexico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000000000000039E-2"/>
                  <c:y val="2.6041666666666752E-3"/>
                </c:manualLayout>
              </c:layout>
              <c:showVal val="1"/>
            </c:dLbl>
            <c:dLbl>
              <c:idx val="1"/>
              <c:layout>
                <c:manualLayout>
                  <c:x val="-3.7500000000000006E-2"/>
                  <c:y val="-4.6874999999999986E-2"/>
                </c:manualLayout>
              </c:layout>
              <c:showVal val="1"/>
            </c:dLbl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Sheet1!$E$2:$E$5</c:f>
              <c:numCache>
                <c:formatCode>0.00%</c:formatCode>
                <c:ptCount val="4"/>
                <c:pt idx="0">
                  <c:v>4.9000000000000099E-2</c:v>
                </c:pt>
                <c:pt idx="1">
                  <c:v>5.8000000000000003E-2</c:v>
                </c:pt>
                <c:pt idx="2">
                  <c:v>4.9000000000000099E-2</c:v>
                </c:pt>
              </c:numCache>
            </c:numRef>
          </c:val>
        </c:ser>
        <c:marker val="1"/>
        <c:axId val="74352896"/>
        <c:axId val="96657408"/>
      </c:lineChart>
      <c:catAx>
        <c:axId val="74352896"/>
        <c:scaling>
          <c:orientation val="minMax"/>
        </c:scaling>
        <c:axPos val="b"/>
        <c:majorGridlines/>
        <c:numFmt formatCode="General" sourceLinked="1"/>
        <c:tickLblPos val="nextTo"/>
        <c:crossAx val="96657408"/>
        <c:crosses val="autoZero"/>
        <c:lblAlgn val="ctr"/>
        <c:lblOffset val="100"/>
      </c:catAx>
      <c:valAx>
        <c:axId val="96657408"/>
        <c:scaling>
          <c:orientation val="minMax"/>
          <c:min val="0"/>
        </c:scaling>
        <c:axPos val="l"/>
        <c:majorGridlines/>
        <c:numFmt formatCode="0.00%" sourceLinked="1"/>
        <c:tickLblPos val="nextTo"/>
        <c:crossAx val="74352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298470843318492"/>
          <c:y val="1.56250757116899E-2"/>
          <c:w val="0.53680839895013122"/>
          <c:h val="6.7471087598425197E-2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9FED76-82A9-4014-9F2A-AA6E2C59471E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5AF802-DD33-49CA-B592-83108CB1A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dsm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Department of Dine’ Education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pPr>
              <a:buNone/>
            </a:pPr>
            <a:r>
              <a:rPr lang="en-US" sz="3000" i="1" dirty="0" smtClean="0"/>
              <a:t>	Academic Profiles of Schools Serving Navajo Students</a:t>
            </a:r>
            <a:r>
              <a:rPr lang="en-US" sz="3000" i="1" dirty="0" smtClean="0"/>
              <a:t>.</a:t>
            </a:r>
          </a:p>
          <a:p>
            <a:pPr algn="ctr">
              <a:buNone/>
            </a:pPr>
            <a:r>
              <a:rPr lang="en-US" sz="2000" i="1" dirty="0" smtClean="0"/>
              <a:t>Presented on 04/22/10</a:t>
            </a:r>
            <a:endParaRPr lang="en-US" sz="2000" i="1" dirty="0" smtClean="0"/>
          </a:p>
        </p:txBody>
      </p:sp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990600" y="1600200"/>
            <a:ext cx="7086600" cy="3505200"/>
            <a:chOff x="1068705" y="1086421"/>
            <a:chExt cx="67437" cy="37719"/>
          </a:xfrm>
        </p:grpSpPr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1104728" y="1095370"/>
              <a:ext cx="9416" cy="6274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DEPARTMENT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DIN</a:t>
              </a: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Book" pitchFamily="34" charset="0"/>
                  <a:cs typeface="Arial" pitchFamily="34" charset="0"/>
                </a:rPr>
                <a:t>É</a:t>
              </a: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EDUCATION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l="15942" t="29004" r="14917" b="19434"/>
            <a:stretch>
              <a:fillRect/>
            </a:stretch>
          </p:blipFill>
          <p:spPr bwMode="auto">
            <a:xfrm>
              <a:off x="1068705" y="1086421"/>
              <a:ext cx="67437" cy="377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113282" y="1121854"/>
              <a:ext cx="22860" cy="2286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29550" cy="579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6324600"/>
            <a:ext cx="261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State Department of Education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768" y="897475"/>
            <a:ext cx="5589232" cy="26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Chart 4"/>
          <p:cNvGraphicFramePr/>
          <p:nvPr/>
        </p:nvGraphicFramePr>
        <p:xfrm>
          <a:off x="0" y="39624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40386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Adequate Yearly Progress (AYP) Summary SY 2008-09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81000"/>
            <a:ext cx="261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State Department of Education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685800"/>
            <a:ext cx="883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85750"/>
            <a:ext cx="8382002" cy="62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6581001"/>
            <a:ext cx="261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State Department of Education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410200"/>
          <a:ext cx="8763001" cy="1097280"/>
        </p:xfrm>
        <a:graphic>
          <a:graphicData uri="http://schemas.openxmlformats.org/drawingml/2006/table">
            <a:tbl>
              <a:tblPr/>
              <a:tblGrid>
                <a:gridCol w="2304843"/>
                <a:gridCol w="897305"/>
                <a:gridCol w="897305"/>
                <a:gridCol w="1032396"/>
                <a:gridCol w="986893"/>
                <a:gridCol w="888204"/>
                <a:gridCol w="888204"/>
                <a:gridCol w="867851"/>
              </a:tblGrid>
              <a:tr h="26762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 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Years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Years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Years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Years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Years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401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Number of Schools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Percentage of Schools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21.7%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1.7%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8.3%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 pitchFamily="34" charset="0"/>
                          <a:cs typeface="Arial" pitchFamily="34" charset="0"/>
                        </a:rPr>
                        <a:t>13.3%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16.7%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52400" y="1219200"/>
          <a:ext cx="876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r>
              <a:rPr lang="en-US" sz="4000" dirty="0" smtClean="0">
                <a:latin typeface="Constantia" pitchFamily="18" charset="0"/>
              </a:rPr>
              <a:t>BIE Schools in Restructuring Status</a:t>
            </a:r>
            <a:endParaRPr lang="en-US" sz="40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77000"/>
            <a:ext cx="1298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BIE - OIEP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1066800"/>
            <a:ext cx="8763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990600" y="1676400"/>
            <a:ext cx="7086600" cy="3505200"/>
            <a:chOff x="1068705" y="1086421"/>
            <a:chExt cx="67437" cy="37719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104728" y="1095370"/>
              <a:ext cx="9416" cy="6274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DEPARTMENT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DIN</a:t>
              </a: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Book" pitchFamily="34" charset="0"/>
                  <a:cs typeface="Arial" pitchFamily="34" charset="0"/>
                </a:rPr>
                <a:t>É</a:t>
              </a: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EDUCATION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 l="15942" t="29004" r="14917" b="19434"/>
            <a:stretch>
              <a:fillRect/>
            </a:stretch>
          </p:blipFill>
          <p:spPr bwMode="auto">
            <a:xfrm>
              <a:off x="1068705" y="1086421"/>
              <a:ext cx="67437" cy="377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13282" y="1121854"/>
              <a:ext cx="22860" cy="2286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nstantia" pitchFamily="18" charset="0"/>
              </a:rPr>
              <a:t>Dropout Rate</a:t>
            </a:r>
            <a:endParaRPr lang="en-US" sz="40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The following information was obtained on Dropout rates on State Education Department </a:t>
            </a:r>
          </a:p>
          <a:p>
            <a:r>
              <a:rPr lang="en-US" dirty="0" smtClean="0">
                <a:latin typeface="Constantia" pitchFamily="18" charset="0"/>
              </a:rPr>
              <a:t>AZ, NM, Utah, BIE</a:t>
            </a:r>
            <a:endParaRPr lang="en-US" dirty="0">
              <a:latin typeface="Constant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/>
            </a:r>
            <a:br>
              <a:rPr lang="en-US" sz="4000" dirty="0" smtClean="0">
                <a:latin typeface="Arial Black" pitchFamily="34" charset="0"/>
              </a:rPr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324600"/>
            <a:ext cx="8839200" cy="45720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 smtClean="0">
                <a:ln w="5000" cmpd="sng">
                  <a:solidFill>
                    <a:schemeClr val="tx1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200" b="1" i="0" u="none" strike="noStrike" kern="1200" cap="all" spc="0" normalizeH="0" baseline="0" noProof="0" dirty="0" smtClean="0">
                <a:ln w="5000" cmpd="sng">
                  <a:solidFill>
                    <a:schemeClr val="tx1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1" i="0" u="none" strike="noStrike" kern="1200" cap="all" spc="0" normalizeH="0" baseline="0" noProof="0" dirty="0" smtClean="0">
                <a:ln w="5000" cmpd="sng">
                  <a:solidFill>
                    <a:schemeClr val="tx1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>source:  </a:t>
            </a:r>
            <a:r>
              <a:rPr lang="en-US" sz="1200" b="1" cap="all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public education department, 2006 – 2009 dropout report</a:t>
            </a:r>
            <a:r>
              <a:rPr kumimoji="0" lang="en-US" sz="1200" b="1" i="0" u="none" strike="noStrike" kern="1200" cap="all" spc="0" normalizeH="0" baseline="0" noProof="0" dirty="0" smtClean="0">
                <a:ln w="5000" cmpd="sng">
                  <a:solidFill>
                    <a:schemeClr val="tx1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200" b="1" i="0" u="none" strike="noStrike" kern="1200" cap="all" spc="0" normalizeH="0" baseline="0" noProof="0" dirty="0" smtClean="0">
                <a:ln w="5000" cmpd="sng">
                  <a:solidFill>
                    <a:schemeClr val="tx1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200" b="1" i="0" u="none" strike="noStrike" kern="1200" cap="all" spc="0" normalizeH="0" baseline="0" noProof="0" dirty="0" smtClean="0">
              <a:ln w="5000" cmpd="sng">
                <a:solidFill>
                  <a:schemeClr val="tx1"/>
                </a:solidFill>
                <a:prstDash val="solid"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52400" y="15240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Native American </a:t>
            </a:r>
            <a:r>
              <a:rPr kumimoji="0" lang="en-US" sz="43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Dropout Rates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latin typeface="Constantia" pitchFamily="18" charset="0"/>
                <a:ea typeface="+mj-ea"/>
                <a:cs typeface="+mj-cs"/>
              </a:rPr>
              <a:t>Compared </a:t>
            </a:r>
            <a:r>
              <a:rPr kumimoji="0" lang="en-US" sz="3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by State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9144000" cy="3429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Contact Information: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Office of Educational Research &amp; Statistics</a:t>
            </a:r>
            <a:br>
              <a:rPr lang="en-US" sz="2400" dirty="0" smtClean="0"/>
            </a:br>
            <a:r>
              <a:rPr lang="en-US" sz="2400" dirty="0" smtClean="0"/>
              <a:t> Telephone:   (928) 871-7616</a:t>
            </a:r>
            <a:br>
              <a:rPr lang="en-US" sz="2400" dirty="0" smtClean="0"/>
            </a:br>
            <a:r>
              <a:rPr lang="en-US" sz="2400" dirty="0" smtClean="0"/>
              <a:t>Fax:   (928) 871-6744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Mailing Address:</a:t>
            </a:r>
            <a:br>
              <a:rPr lang="en-US" sz="1600" dirty="0" smtClean="0"/>
            </a:br>
            <a:r>
              <a:rPr lang="en-US" sz="1600" dirty="0" smtClean="0"/>
              <a:t>Post Office Box 670</a:t>
            </a:r>
            <a:br>
              <a:rPr lang="en-US" sz="1600" dirty="0" smtClean="0"/>
            </a:br>
            <a:r>
              <a:rPr lang="en-US" sz="1600" dirty="0" smtClean="0"/>
              <a:t>Window Rock, Arizona 86515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www.odsmt.org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57374" y="304800"/>
            <a:ext cx="4953026" cy="2514596"/>
            <a:chOff x="1102424" y="1095296"/>
            <a:chExt cx="67437" cy="37719"/>
          </a:xfrm>
        </p:grpSpPr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1104728" y="1095370"/>
              <a:ext cx="9416" cy="6274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DEPARTMENT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DIN</a:t>
              </a: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Book" pitchFamily="34" charset="0"/>
                  <a:cs typeface="Arial" pitchFamily="34" charset="0"/>
                </a:rPr>
                <a:t>É</a:t>
              </a: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EDUCATION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 l="15942" t="29004" r="14917" b="19434"/>
            <a:stretch>
              <a:fillRect/>
            </a:stretch>
          </p:blipFill>
          <p:spPr bwMode="auto">
            <a:xfrm>
              <a:off x="1102424" y="1095296"/>
              <a:ext cx="67437" cy="377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1113282" y="1121854"/>
              <a:ext cx="22860" cy="2286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90600" y="1676400"/>
            <a:ext cx="7086600" cy="3505200"/>
            <a:chOff x="1068705" y="1086421"/>
            <a:chExt cx="67437" cy="37719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104728" y="1095370"/>
              <a:ext cx="9416" cy="6274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DEPARTMENT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DIN</a:t>
              </a: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Book" pitchFamily="34" charset="0"/>
                  <a:cs typeface="Arial" pitchFamily="34" charset="0"/>
                </a:rPr>
                <a:t>É</a:t>
              </a:r>
              <a:endPara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EDUCATION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 l="15942" t="29004" r="14917" b="19434"/>
            <a:stretch>
              <a:fillRect/>
            </a:stretch>
          </p:blipFill>
          <p:spPr bwMode="auto">
            <a:xfrm>
              <a:off x="1068705" y="1086421"/>
              <a:ext cx="67437" cy="377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113282" y="1121854"/>
              <a:ext cx="22860" cy="2286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The purpose of this presentation: </a:t>
            </a:r>
          </a:p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		</a:t>
            </a:r>
            <a:r>
              <a:rPr lang="en-US" sz="2800" dirty="0" smtClean="0">
                <a:latin typeface="Constantia" pitchFamily="18" charset="0"/>
              </a:rPr>
              <a:t>1. 	To provide demographic information on 			Navajo Nation schools.</a:t>
            </a:r>
          </a:p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		2. 	To provide academic profiles of Navajo 			Nation Schools.</a:t>
            </a:r>
          </a:p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		3. 	To share information on AYP status of 			schools serving Navajo students.</a:t>
            </a:r>
          </a:p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		4. 	To provide information on Dropout rates 			on the Navajo Nation.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Purpose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219200"/>
            <a:ext cx="8305800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Navajo Nation Map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684" y="990600"/>
            <a:ext cx="8426516" cy="5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School Types on the Navajo Nation</a:t>
            </a:r>
            <a:endParaRPr lang="en-US" dirty="0"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724400" y="1447800"/>
            <a:ext cx="2133600" cy="1298377"/>
            <a:chOff x="4953000" y="5257800"/>
            <a:chExt cx="2133600" cy="1298377"/>
          </a:xfrm>
        </p:grpSpPr>
        <p:sp>
          <p:nvSpPr>
            <p:cNvPr id="13" name="TextBox 12"/>
            <p:cNvSpPr txBox="1"/>
            <p:nvPr/>
          </p:nvSpPr>
          <p:spPr>
            <a:xfrm>
              <a:off x="4953000" y="62484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BIE Contract</a:t>
              </a:r>
              <a:endParaRPr lang="en-US" sz="1400" dirty="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52578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-304800" y="5105400"/>
            <a:ext cx="2590800" cy="1513820"/>
            <a:chOff x="1447800" y="1295400"/>
            <a:chExt cx="2590800" cy="15138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2954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1447800" y="22860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Public</a:t>
              </a:r>
            </a:p>
            <a:p>
              <a:pPr algn="ctr"/>
              <a:r>
                <a:rPr lang="en-US" sz="1400" dirty="0" smtClean="0"/>
                <a:t>Arizona, New Mexico, Utah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2400" y="1524000"/>
            <a:ext cx="2133600" cy="1298377"/>
            <a:chOff x="5181600" y="1295400"/>
            <a:chExt cx="2133600" cy="129837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12954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181600" y="22860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BIE Operated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62200" y="1447800"/>
            <a:ext cx="2133600" cy="1298377"/>
            <a:chOff x="6629400" y="3352800"/>
            <a:chExt cx="2133600" cy="129837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3528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6629400" y="43434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BIE Grant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29000" y="3276600"/>
            <a:ext cx="2133600" cy="1371600"/>
            <a:chOff x="3429000" y="3276600"/>
            <a:chExt cx="2133600" cy="1371600"/>
          </a:xfrm>
        </p:grpSpPr>
        <p:sp>
          <p:nvSpPr>
            <p:cNvPr id="12" name="Octagon 11"/>
            <p:cNvSpPr/>
            <p:nvPr/>
          </p:nvSpPr>
          <p:spPr>
            <a:xfrm>
              <a:off x="3733800" y="3276600"/>
              <a:ext cx="1524000" cy="1371600"/>
            </a:xfrm>
            <a:prstGeom prst="octagon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9000" y="37338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Department of </a:t>
              </a:r>
              <a:r>
                <a:rPr lang="en-US" sz="1400" dirty="0" err="1" smtClean="0"/>
                <a:t>Diné</a:t>
              </a:r>
              <a:r>
                <a:rPr lang="en-US" sz="1400" dirty="0" smtClean="0"/>
                <a:t> Education</a:t>
              </a:r>
              <a:endParaRPr lang="en-US" sz="1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38400" y="5257800"/>
            <a:ext cx="2133600" cy="1298377"/>
            <a:chOff x="1524000" y="5257800"/>
            <a:chExt cx="2133600" cy="129837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52578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1524000" y="62484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Private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05600" y="1447800"/>
            <a:ext cx="2133600" cy="1298377"/>
            <a:chOff x="0" y="3276600"/>
            <a:chExt cx="2133600" cy="129837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32766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0" y="42672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BIE Dormitory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24400" y="5257800"/>
            <a:ext cx="2133600" cy="1298377"/>
            <a:chOff x="0" y="3276600"/>
            <a:chExt cx="2133600" cy="1298377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32766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Box 36"/>
            <p:cNvSpPr txBox="1"/>
            <p:nvPr/>
          </p:nvSpPr>
          <p:spPr>
            <a:xfrm>
              <a:off x="0" y="42672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Mission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8000" y="5181600"/>
            <a:ext cx="2133600" cy="1298377"/>
            <a:chOff x="0" y="3276600"/>
            <a:chExt cx="2133600" cy="1298377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3276600"/>
              <a:ext cx="114756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TextBox 39"/>
            <p:cNvSpPr txBox="1"/>
            <p:nvPr/>
          </p:nvSpPr>
          <p:spPr>
            <a:xfrm>
              <a:off x="0" y="4267200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Parochial</a:t>
              </a:r>
              <a:endParaRPr lang="en-US" sz="14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143000" y="30480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43000" y="4876800"/>
            <a:ext cx="655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066800" y="29718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7620794" y="4952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715794" y="4952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429794" y="4952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1067594" y="4952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7620794" y="2971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715794" y="2971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3277394" y="2971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4420394" y="31234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4420394" y="4799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nstantia" pitchFamily="18" charset="0"/>
              </a:rPr>
              <a:t>Enrollment Demographics - SY 2008-09</a:t>
            </a:r>
            <a:br>
              <a:rPr lang="en-US" dirty="0" smtClean="0">
                <a:latin typeface="Constantia" pitchFamily="18" charset="0"/>
              </a:rPr>
            </a:br>
            <a:r>
              <a:rPr lang="en-US" sz="2700" dirty="0" smtClean="0">
                <a:latin typeface="Constantia" pitchFamily="18" charset="0"/>
              </a:rPr>
              <a:t>Count: Districts, Schools &amp; Students</a:t>
            </a:r>
            <a:endParaRPr lang="en-US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0"/>
          <a:ext cx="8534400" cy="502919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3137647"/>
                <a:gridCol w="1396252"/>
                <a:gridCol w="1615888"/>
                <a:gridCol w="1302125"/>
                <a:gridCol w="1082488"/>
              </a:tblGrid>
              <a:tr h="20347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</a:rPr>
                        <a:t>Enrollment Demographics - SY 2008-09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1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/>
                        <a:t>  Institution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Location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# of Districts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# of Schools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Enrollment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Arizona Public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On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43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16,133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Arizona Public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Off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12,853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Arizona Charter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On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236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77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29,222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New Mexico Public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On Navajo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27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7,302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New Mexico Public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Off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61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28,480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88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35,782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Utah Public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On Navajo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5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940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Utah Public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Off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1,949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2,889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OIEP-BIE Funded School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On Navajo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59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14,592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OIEP-BIE Funded Dormitories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Off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8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820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67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15,412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Arizona Private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On Navajo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503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Arizona Private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Off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740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1,243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New Mexico Private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On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2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New Mexico Private Schools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Off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1,176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1,189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Utah Private School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On Navajo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3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21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5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/>
                        <a:t> </a:t>
                      </a:r>
                      <a:endParaRPr lang="en-US" sz="600" b="0" i="1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/>
                        <a:t> </a:t>
                      </a:r>
                      <a:r>
                        <a:rPr lang="en-US" sz="1800" u="none" strike="noStrike" dirty="0" smtClean="0"/>
                        <a:t>Total: 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/>
                        <a:t>268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/>
                        <a:t>85,758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581001"/>
            <a:ext cx="261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State Department of Education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nstantia" pitchFamily="18" charset="0"/>
              </a:rPr>
              <a:t>Enrollment Demographics SY 2008-09</a:t>
            </a:r>
            <a:br>
              <a:rPr lang="en-US" dirty="0" smtClean="0">
                <a:latin typeface="Constantia" pitchFamily="18" charset="0"/>
              </a:rPr>
            </a:br>
            <a:r>
              <a:rPr lang="en-US" sz="2700" dirty="0" smtClean="0">
                <a:latin typeface="Constantia" pitchFamily="18" charset="0"/>
              </a:rPr>
              <a:t>Count: On &amp; Off Navajo</a:t>
            </a:r>
            <a:endParaRPr lang="en-US" sz="2700" dirty="0">
              <a:latin typeface="Constant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676400" y="1752600"/>
            <a:ext cx="5834063" cy="4848999"/>
            <a:chOff x="1676400" y="1752600"/>
            <a:chExt cx="5834063" cy="48489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752600"/>
              <a:ext cx="5834063" cy="458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76400" y="6324600"/>
              <a:ext cx="2618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Source: State Department of Education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Navajo Nation </a:t>
            </a:r>
            <a:br>
              <a:rPr lang="en-US" dirty="0" smtClean="0">
                <a:latin typeface="Constantia" pitchFamily="18" charset="0"/>
              </a:rPr>
            </a:br>
            <a:r>
              <a:rPr lang="en-US" sz="2400" dirty="0" smtClean="0">
                <a:latin typeface="Constantia" pitchFamily="18" charset="0"/>
              </a:rPr>
              <a:t>Enrollment Percentage By State</a:t>
            </a:r>
            <a:endParaRPr lang="en-US" sz="2400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76400"/>
          <a:ext cx="2743200" cy="4741556"/>
        </p:xfrm>
        <a:graphic>
          <a:graphicData uri="http://schemas.openxmlformats.org/drawingml/2006/table">
            <a:tbl>
              <a:tblPr/>
              <a:tblGrid>
                <a:gridCol w="1420682"/>
                <a:gridCol w="1322518"/>
              </a:tblGrid>
              <a:tr h="4736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Enrollment Percentage By State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2008-09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2008-09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Arizona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Mexico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Utah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83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578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Enrollment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Percentage:</a:t>
                      </a:r>
                    </a:p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BIE vs. Tri-State Public Schools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2008-09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Institution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2008-09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AZ, UT, NM Combined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581400" y="1295400"/>
          <a:ext cx="5562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e 5"/>
          <p:cNvSpPr/>
          <p:nvPr/>
        </p:nvSpPr>
        <p:spPr>
          <a:xfrm>
            <a:off x="3657600" y="1981200"/>
            <a:ext cx="457200" cy="144780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3886200" y="4191000"/>
          <a:ext cx="4876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Brace 8"/>
          <p:cNvSpPr/>
          <p:nvPr/>
        </p:nvSpPr>
        <p:spPr>
          <a:xfrm>
            <a:off x="3657600" y="5105400"/>
            <a:ext cx="381000" cy="99060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6400800"/>
            <a:ext cx="261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State Department of Education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nstantia" pitchFamily="18" charset="0"/>
              </a:rPr>
              <a:t>BIE School Breakdown </a:t>
            </a:r>
            <a:br>
              <a:rPr lang="en-US" dirty="0" smtClean="0">
                <a:latin typeface="Constantia" pitchFamily="18" charset="0"/>
              </a:rPr>
            </a:br>
            <a:r>
              <a:rPr lang="en-US" sz="2700" dirty="0" smtClean="0">
                <a:latin typeface="Constantia" pitchFamily="18" charset="0"/>
              </a:rPr>
              <a:t>School Count by Grade Range</a:t>
            </a:r>
            <a:endParaRPr lang="en-US" sz="2400" dirty="0">
              <a:latin typeface="Constant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1219200"/>
            <a:ext cx="899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19912" t="1874" r="19180" b="2576"/>
          <a:stretch>
            <a:fillRect/>
          </a:stretch>
        </p:blipFill>
        <p:spPr bwMode="auto">
          <a:xfrm>
            <a:off x="48768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4065652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581001"/>
            <a:ext cx="261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State Department of Education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Technic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echnic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Light streams business presentation</Template>
  <TotalTime>391</TotalTime>
  <Words>433</Words>
  <Application>Microsoft Office PowerPoint</Application>
  <PresentationFormat>On-screen Show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105</vt:lpstr>
      <vt:lpstr>Department of Dine’ Education</vt:lpstr>
      <vt:lpstr>Purpose</vt:lpstr>
      <vt:lpstr>Navajo Nation Map</vt:lpstr>
      <vt:lpstr>School Types on the Navajo Nation</vt:lpstr>
      <vt:lpstr>Enrollment Demographics - SY 2008-09 Count: Districts, Schools &amp; Students</vt:lpstr>
      <vt:lpstr>Enrollment Demographics SY 2008-09 Count: On &amp; Off Navajo</vt:lpstr>
      <vt:lpstr>Navajo Nation  Enrollment Percentage By State</vt:lpstr>
      <vt:lpstr>BIE School Breakdown  School Count by Grade Range</vt:lpstr>
      <vt:lpstr>Slide 9</vt:lpstr>
      <vt:lpstr>Slide 10</vt:lpstr>
      <vt:lpstr>Slide 11</vt:lpstr>
      <vt:lpstr>Slide 12</vt:lpstr>
      <vt:lpstr>BIE Schools in Restructuring Status</vt:lpstr>
      <vt:lpstr>Dropout Rate</vt:lpstr>
      <vt:lpstr>   </vt:lpstr>
      <vt:lpstr>Contact Information: Office of Educational Research &amp; Statistics  Telephone:   (928) 871-7616 Fax:   (928) 871-6744  Mailing Address: Post Office Box 670 Window Rock, Arizona 86515  www.odsmt.org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Elvira Emerson</dc:creator>
  <cp:lastModifiedBy>duanereeder</cp:lastModifiedBy>
  <cp:revision>47</cp:revision>
  <dcterms:created xsi:type="dcterms:W3CDTF">2010-04-20T16:52:41Z</dcterms:created>
  <dcterms:modified xsi:type="dcterms:W3CDTF">2010-04-28T14:49:24Z</dcterms:modified>
</cp:coreProperties>
</file>